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10" r:id="rId1"/>
  </p:sldMasterIdLst>
  <p:notesMasterIdLst>
    <p:notesMasterId r:id="rId13"/>
  </p:notesMasterIdLst>
  <p:sldIdLst>
    <p:sldId id="256" r:id="rId2"/>
    <p:sldId id="395" r:id="rId3"/>
    <p:sldId id="394" r:id="rId4"/>
    <p:sldId id="257" r:id="rId5"/>
    <p:sldId id="347" r:id="rId6"/>
    <p:sldId id="349" r:id="rId7"/>
    <p:sldId id="350" r:id="rId8"/>
    <p:sldId id="397" r:id="rId9"/>
    <p:sldId id="351" r:id="rId10"/>
    <p:sldId id="399" r:id="rId11"/>
    <p:sldId id="398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Didact Gothic" pitchFamily="2" charset="0"/>
      <p:regular r:id="rId22"/>
    </p:embeddedFont>
    <p:embeddedFont>
      <p:font typeface="Julius Sans One" panose="02000000000000000000" pitchFamily="2" charset="77"/>
      <p:regular r:id="rId23"/>
    </p:embeddedFont>
    <p:embeddedFont>
      <p:font typeface="Questrial" pitchFamily="2" charset="77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64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24B"/>
    <a:srgbClr val="E85416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F32DD5-7111-440C-B21A-F88F8F45491F}">
  <a:tblStyle styleId="{10F32DD5-7111-440C-B21A-F88F8F454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pos="446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865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48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36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27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3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93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185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757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8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537625" y="711975"/>
            <a:ext cx="7035600" cy="32772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2E3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rgbClr val="E854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name="adj" fmla="val 49850"/>
            </a:avLst>
          </a:prstGeom>
          <a:solidFill>
            <a:srgbClr val="2E32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Julius Sans One"/>
              <a:buNone/>
              <a:defRPr sz="4000" b="1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99250" y="4154375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3225" y="1424150"/>
            <a:ext cx="6075000" cy="3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9_1">
    <p:bg>
      <p:bgPr>
        <a:solidFill>
          <a:schemeClr val="dk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>
            <a:spLocks noGrp="1"/>
          </p:cNvSpPr>
          <p:nvPr>
            <p:ph type="title"/>
          </p:nvPr>
        </p:nvSpPr>
        <p:spPr>
          <a:xfrm>
            <a:off x="1043779" y="320465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39"/>
          <p:cNvSpPr txBox="1">
            <a:spLocks noGrp="1"/>
          </p:cNvSpPr>
          <p:nvPr>
            <p:ph type="subTitle" idx="1"/>
          </p:nvPr>
        </p:nvSpPr>
        <p:spPr>
          <a:xfrm>
            <a:off x="1059229" y="35382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95" name="Google Shape;295;p39"/>
          <p:cNvSpPr txBox="1">
            <a:spLocks noGrp="1"/>
          </p:cNvSpPr>
          <p:nvPr>
            <p:ph type="title" idx="2"/>
          </p:nvPr>
        </p:nvSpPr>
        <p:spPr>
          <a:xfrm>
            <a:off x="2342317" y="175437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subTitle" idx="3"/>
          </p:nvPr>
        </p:nvSpPr>
        <p:spPr>
          <a:xfrm>
            <a:off x="2349967" y="20640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title" idx="4"/>
          </p:nvPr>
        </p:nvSpPr>
        <p:spPr>
          <a:xfrm>
            <a:off x="3631360" y="3204651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subTitle" idx="5"/>
          </p:nvPr>
        </p:nvSpPr>
        <p:spPr>
          <a:xfrm>
            <a:off x="3639010" y="35382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title" idx="6"/>
          </p:nvPr>
        </p:nvSpPr>
        <p:spPr>
          <a:xfrm>
            <a:off x="4926083" y="175437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subTitle" idx="7"/>
          </p:nvPr>
        </p:nvSpPr>
        <p:spPr>
          <a:xfrm>
            <a:off x="4930583" y="20640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title" idx="8"/>
          </p:nvPr>
        </p:nvSpPr>
        <p:spPr>
          <a:xfrm>
            <a:off x="6215127" y="3204651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9"/>
          <p:cNvSpPr txBox="1">
            <a:spLocks noGrp="1"/>
          </p:cNvSpPr>
          <p:nvPr>
            <p:ph type="subTitle" idx="9"/>
          </p:nvPr>
        </p:nvSpPr>
        <p:spPr>
          <a:xfrm>
            <a:off x="6219627" y="35382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03" name="Google Shape;303;p39"/>
          <p:cNvSpPr txBox="1">
            <a:spLocks noGrp="1"/>
          </p:cNvSpPr>
          <p:nvPr>
            <p:ph type="title" idx="13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_1">
    <p:bg>
      <p:bgPr>
        <a:solidFill>
          <a:schemeClr val="dk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>
            <a:spLocks noGrp="1"/>
          </p:cNvSpPr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44"/>
          <p:cNvSpPr/>
          <p:nvPr/>
        </p:nvSpPr>
        <p:spPr>
          <a:xfrm rot="10800000" flipH="1">
            <a:off x="-229775" y="-36025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4"/>
          <p:cNvSpPr/>
          <p:nvPr/>
        </p:nvSpPr>
        <p:spPr>
          <a:xfrm>
            <a:off x="6989900" y="3447800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_AND_BODY_1">
    <p:bg>
      <p:bgPr>
        <a:solidFill>
          <a:schemeClr val="accent5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49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61" name="Google Shape;361;p49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62" name="Google Shape;362;p49"/>
          <p:cNvSpPr/>
          <p:nvPr/>
        </p:nvSpPr>
        <p:spPr>
          <a:xfrm rot="10800000">
            <a:off x="5515225" y="-1807100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9"/>
          <p:cNvSpPr txBox="1">
            <a:spLocks noGrp="1"/>
          </p:cNvSpPr>
          <p:nvPr>
            <p:ph type="body" idx="1"/>
          </p:nvPr>
        </p:nvSpPr>
        <p:spPr>
          <a:xfrm>
            <a:off x="713225" y="1424150"/>
            <a:ext cx="7710900" cy="3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5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/>
          <p:nvPr/>
        </p:nvSpPr>
        <p:spPr>
          <a:xfrm flipH="1">
            <a:off x="7024500" y="2600625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2" name="Google Shape;432;p57"/>
          <p:cNvSpPr/>
          <p:nvPr/>
        </p:nvSpPr>
        <p:spPr>
          <a:xfrm flipH="1">
            <a:off x="7128800" y="260062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57"/>
          <p:cNvSpPr/>
          <p:nvPr/>
        </p:nvSpPr>
        <p:spPr>
          <a:xfrm rot="10800000" flipH="1">
            <a:off x="-7624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4" name="Google Shape;434;p57"/>
          <p:cNvSpPr/>
          <p:nvPr/>
        </p:nvSpPr>
        <p:spPr>
          <a:xfrm rot="10800000" flipH="1">
            <a:off x="-1681400" y="-15226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35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/>
          <p:nvPr/>
        </p:nvSpPr>
        <p:spPr>
          <a:xfrm rot="10800000" flipH="1">
            <a:off x="0" y="-3620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8"/>
          <p:cNvSpPr/>
          <p:nvPr/>
        </p:nvSpPr>
        <p:spPr>
          <a:xfrm>
            <a:off x="6053100" y="30648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35_1_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9" name="Google Shape;439;p59"/>
          <p:cNvCxnSpPr/>
          <p:nvPr/>
        </p:nvCxnSpPr>
        <p:spPr>
          <a:xfrm>
            <a:off x="6350113" y="-1501125"/>
            <a:ext cx="3757500" cy="418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0" name="Google Shape;440;p59"/>
          <p:cNvSpPr/>
          <p:nvPr/>
        </p:nvSpPr>
        <p:spPr>
          <a:xfrm>
            <a:off x="-64200" y="3825775"/>
            <a:ext cx="1296000" cy="138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9"/>
          <p:cNvSpPr/>
          <p:nvPr/>
        </p:nvSpPr>
        <p:spPr>
          <a:xfrm>
            <a:off x="5258900" y="-237925"/>
            <a:ext cx="11403900" cy="58443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9"/>
          <p:cNvSpPr/>
          <p:nvPr/>
        </p:nvSpPr>
        <p:spPr>
          <a:xfrm rot="10800000">
            <a:off x="-5389050" y="-2161975"/>
            <a:ext cx="11403900" cy="58443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9"/>
          <p:cNvSpPr/>
          <p:nvPr/>
        </p:nvSpPr>
        <p:spPr>
          <a:xfrm>
            <a:off x="5211275" y="3863525"/>
            <a:ext cx="2907300" cy="1490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9"/>
          <p:cNvSpPr/>
          <p:nvPr/>
        </p:nvSpPr>
        <p:spPr>
          <a:xfrm rot="10800000">
            <a:off x="1107975" y="-556075"/>
            <a:ext cx="2907300" cy="1490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85" r:id="rId4"/>
    <p:sldLayoutId id="2147483690" r:id="rId5"/>
    <p:sldLayoutId id="2147483695" r:id="rId6"/>
    <p:sldLayoutId id="2147483703" r:id="rId7"/>
    <p:sldLayoutId id="2147483704" r:id="rId8"/>
    <p:sldLayoutId id="214748370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erag.univ-grenoble-alpes.fr/fr/form/vos-activites-de-recherche" TargetMode="Externa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7"/>
          <p:cNvSpPr txBox="1">
            <a:spLocks noGrp="1"/>
          </p:cNvSpPr>
          <p:nvPr>
            <p:ph type="ctrTitle"/>
          </p:nvPr>
        </p:nvSpPr>
        <p:spPr>
          <a:xfrm>
            <a:off x="1812758" y="3186200"/>
            <a:ext cx="7483642" cy="1508400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ZOOM INFO </a:t>
            </a:r>
            <a:b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Collecte des données des EC</a:t>
            </a:r>
          </a:p>
        </p:txBody>
      </p:sp>
      <p:sp>
        <p:nvSpPr>
          <p:cNvPr id="464" name="Google Shape;464;p67"/>
          <p:cNvSpPr txBox="1">
            <a:spLocks noGrp="1"/>
          </p:cNvSpPr>
          <p:nvPr>
            <p:ph type="subTitle" idx="1"/>
          </p:nvPr>
        </p:nvSpPr>
        <p:spPr>
          <a:xfrm>
            <a:off x="-2474131" y="4451152"/>
            <a:ext cx="3736559" cy="486897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latin typeface="+mj-lt"/>
              </a:rPr>
              <a:t>11 </a:t>
            </a:r>
            <a:r>
              <a:rPr lang="en-US" b="1" dirty="0" err="1">
                <a:latin typeface="+mj-lt"/>
              </a:rPr>
              <a:t>déc</a:t>
            </a:r>
            <a:r>
              <a:rPr lang="en-US" b="1" dirty="0">
                <a:latin typeface="+mj-lt"/>
              </a:rPr>
              <a:t> 2024</a:t>
            </a:r>
          </a:p>
        </p:txBody>
      </p:sp>
      <p:cxnSp>
        <p:nvCxnSpPr>
          <p:cNvPr id="465" name="Google Shape;465;p67"/>
          <p:cNvCxnSpPr/>
          <p:nvPr/>
        </p:nvCxnSpPr>
        <p:spPr>
          <a:xfrm>
            <a:off x="85731" y="4451152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raphique 13">
            <a:extLst>
              <a:ext uri="{FF2B5EF4-FFF2-40B4-BE49-F238E27FC236}">
                <a16:creationId xmlns:a16="http://schemas.microsoft.com/office/drawing/2014/main" id="{1B22F923-DCEA-41C7-B0EA-FEFC02DD7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31" y="124235"/>
            <a:ext cx="1461370" cy="5015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181FB74-20AA-50DE-4148-E2BFF9B3739F}"/>
              </a:ext>
            </a:extLst>
          </p:cNvPr>
          <p:cNvSpPr txBox="1"/>
          <p:nvPr/>
        </p:nvSpPr>
        <p:spPr>
          <a:xfrm>
            <a:off x="1812758" y="1684420"/>
            <a:ext cx="217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Cambria" panose="02040503050406030204" pitchFamily="18" charset="0"/>
                <a:cs typeface="Julius Sans One"/>
                <a:sym typeface="Julius Sans One"/>
              </a:rPr>
              <a:t>HCERES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8"/>
          <p:cNvSpPr txBox="1">
            <a:spLocks noGrp="1"/>
          </p:cNvSpPr>
          <p:nvPr>
            <p:ph type="title"/>
          </p:nvPr>
        </p:nvSpPr>
        <p:spPr>
          <a:xfrm>
            <a:off x="778042" y="91148"/>
            <a:ext cx="7571874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Baromètre du temps consacré aux différents volets du métier d’EC</a:t>
            </a:r>
            <a:endParaRPr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2" name="Google Shape;472;p68"/>
          <p:cNvCxnSpPr>
            <a:cxnSpLocks/>
          </p:cNvCxnSpPr>
          <p:nvPr/>
        </p:nvCxnSpPr>
        <p:spPr>
          <a:xfrm>
            <a:off x="1002632" y="1203099"/>
            <a:ext cx="1403965" cy="0"/>
          </a:xfrm>
          <a:prstGeom prst="straightConnector1">
            <a:avLst/>
          </a:prstGeom>
          <a:noFill/>
          <a:ln w="19050" cap="flat" cmpd="sng">
            <a:solidFill>
              <a:srgbClr val="E8541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8DCC6440-26C8-4FF5-847C-F4AD2F8CB442}"/>
              </a:ext>
            </a:extLst>
          </p:cNvPr>
          <p:cNvSpPr/>
          <p:nvPr/>
        </p:nvSpPr>
        <p:spPr>
          <a:xfrm rot="5400000" flipH="1">
            <a:off x="0" y="3703500"/>
            <a:ext cx="1440000" cy="1440000"/>
          </a:xfrm>
          <a:prstGeom prst="rtTriangle">
            <a:avLst/>
          </a:prstGeom>
          <a:solidFill>
            <a:srgbClr val="E85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47B69E1-A425-42A8-A9D4-24FA58A7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31" y="160421"/>
            <a:ext cx="692311" cy="237625"/>
          </a:xfrm>
          <a:prstGeom prst="rect">
            <a:avLst/>
          </a:prstGeom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E2663B36-A983-4CB1-A48D-0395344DA6E6}"/>
              </a:ext>
            </a:extLst>
          </p:cNvPr>
          <p:cNvSpPr/>
          <p:nvPr/>
        </p:nvSpPr>
        <p:spPr>
          <a:xfrm rot="16200000" flipH="1">
            <a:off x="7704000" y="0"/>
            <a:ext cx="1440000" cy="1440000"/>
          </a:xfrm>
          <a:prstGeom prst="rtTriangle">
            <a:avLst/>
          </a:prstGeom>
          <a:solidFill>
            <a:srgbClr val="2E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140D66-EC33-48BF-B016-E47D91BFD90B}"/>
              </a:ext>
            </a:extLst>
          </p:cNvPr>
          <p:cNvCxnSpPr>
            <a:cxnSpLocks/>
          </p:cNvCxnSpPr>
          <p:nvPr/>
        </p:nvCxnSpPr>
        <p:spPr>
          <a:xfrm>
            <a:off x="-55312" y="3520785"/>
            <a:ext cx="1743455" cy="1700645"/>
          </a:xfrm>
          <a:prstGeom prst="line">
            <a:avLst/>
          </a:prstGeom>
          <a:ln w="38100">
            <a:solidFill>
              <a:srgbClr val="E85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1ABFA9C-27DF-4714-8F37-E06A3DFDAF4F}"/>
              </a:ext>
            </a:extLst>
          </p:cNvPr>
          <p:cNvCxnSpPr>
            <a:cxnSpLocks/>
          </p:cNvCxnSpPr>
          <p:nvPr/>
        </p:nvCxnSpPr>
        <p:spPr>
          <a:xfrm>
            <a:off x="7446795" y="-77931"/>
            <a:ext cx="1743455" cy="1700645"/>
          </a:xfrm>
          <a:prstGeom prst="line">
            <a:avLst/>
          </a:prstGeom>
          <a:ln w="38100">
            <a:solidFill>
              <a:srgbClr val="2E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205A9FF-CBD6-B0D1-FB1B-B80D91DE81F7}"/>
              </a:ext>
            </a:extLst>
          </p:cNvPr>
          <p:cNvSpPr txBox="1"/>
          <p:nvPr/>
        </p:nvSpPr>
        <p:spPr>
          <a:xfrm>
            <a:off x="2265947" y="4572638"/>
            <a:ext cx="5305927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RAPPEL Période du 01/01/2019 au 31/12/2024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4BCDB7E-CE37-F61B-A745-FD463B179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884" y="1058073"/>
            <a:ext cx="5954052" cy="40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6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8"/>
          <p:cNvSpPr txBox="1">
            <a:spLocks noGrp="1"/>
          </p:cNvSpPr>
          <p:nvPr>
            <p:ph type="title"/>
          </p:nvPr>
        </p:nvSpPr>
        <p:spPr>
          <a:xfrm>
            <a:off x="1637154" y="91148"/>
            <a:ext cx="6255561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Nous comptons sur vous !</a:t>
            </a:r>
            <a:endParaRPr b="1" dirty="0">
              <a:solidFill>
                <a:srgbClr val="2E32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2" name="Google Shape;472;p68"/>
          <p:cNvCxnSpPr/>
          <p:nvPr/>
        </p:nvCxnSpPr>
        <p:spPr>
          <a:xfrm>
            <a:off x="1743455" y="697772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E8541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8DCC6440-26C8-4FF5-847C-F4AD2F8CB442}"/>
              </a:ext>
            </a:extLst>
          </p:cNvPr>
          <p:cNvSpPr/>
          <p:nvPr/>
        </p:nvSpPr>
        <p:spPr>
          <a:xfrm rot="5400000" flipH="1">
            <a:off x="0" y="3703500"/>
            <a:ext cx="1440000" cy="1440000"/>
          </a:xfrm>
          <a:prstGeom prst="rtTriangle">
            <a:avLst/>
          </a:prstGeom>
          <a:solidFill>
            <a:srgbClr val="E85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47B69E1-A425-42A8-A9D4-24FA58A7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31" y="124235"/>
            <a:ext cx="1461370" cy="501592"/>
          </a:xfrm>
          <a:prstGeom prst="rect">
            <a:avLst/>
          </a:prstGeom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E2663B36-A983-4CB1-A48D-0395344DA6E6}"/>
              </a:ext>
            </a:extLst>
          </p:cNvPr>
          <p:cNvSpPr/>
          <p:nvPr/>
        </p:nvSpPr>
        <p:spPr>
          <a:xfrm rot="16200000" flipH="1">
            <a:off x="7704000" y="0"/>
            <a:ext cx="1440000" cy="1440000"/>
          </a:xfrm>
          <a:prstGeom prst="rtTriangle">
            <a:avLst/>
          </a:prstGeom>
          <a:solidFill>
            <a:srgbClr val="2E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140D66-EC33-48BF-B016-E47D91BFD90B}"/>
              </a:ext>
            </a:extLst>
          </p:cNvPr>
          <p:cNvCxnSpPr>
            <a:cxnSpLocks/>
          </p:cNvCxnSpPr>
          <p:nvPr/>
        </p:nvCxnSpPr>
        <p:spPr>
          <a:xfrm>
            <a:off x="-55312" y="3520785"/>
            <a:ext cx="1743455" cy="1700645"/>
          </a:xfrm>
          <a:prstGeom prst="line">
            <a:avLst/>
          </a:prstGeom>
          <a:ln w="38100">
            <a:solidFill>
              <a:srgbClr val="E85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1ABFA9C-27DF-4714-8F37-E06A3DFDAF4F}"/>
              </a:ext>
            </a:extLst>
          </p:cNvPr>
          <p:cNvCxnSpPr>
            <a:cxnSpLocks/>
          </p:cNvCxnSpPr>
          <p:nvPr/>
        </p:nvCxnSpPr>
        <p:spPr>
          <a:xfrm>
            <a:off x="7446795" y="-77931"/>
            <a:ext cx="1743455" cy="1700645"/>
          </a:xfrm>
          <a:prstGeom prst="line">
            <a:avLst/>
          </a:prstGeom>
          <a:ln w="38100">
            <a:solidFill>
              <a:srgbClr val="2E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205A9FF-CBD6-B0D1-FB1B-B80D91DE81F7}"/>
              </a:ext>
            </a:extLst>
          </p:cNvPr>
          <p:cNvSpPr txBox="1"/>
          <p:nvPr/>
        </p:nvSpPr>
        <p:spPr>
          <a:xfrm>
            <a:off x="2265947" y="4572638"/>
            <a:ext cx="5305927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RAPPEL Période du 01/01/2019 au 31/12/2024</a:t>
            </a:r>
          </a:p>
        </p:txBody>
      </p:sp>
      <p:sp>
        <p:nvSpPr>
          <p:cNvPr id="7" name="Google Shape;471;p68">
            <a:extLst>
              <a:ext uri="{FF2B5EF4-FFF2-40B4-BE49-F238E27FC236}">
                <a16:creationId xmlns:a16="http://schemas.microsoft.com/office/drawing/2014/main" id="{F4BCC1E3-8FF8-5269-2A95-514E530E16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543" y="1700645"/>
            <a:ext cx="7682782" cy="3228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fr-FR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/>
            <a:r>
              <a:rPr lang="fr-FR" sz="1800" u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ECHEANCE – 6 JANVIER 2025</a:t>
            </a:r>
          </a:p>
          <a:p>
            <a:pPr marL="171450" indent="-171450"/>
            <a:endParaRPr lang="fr-FR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/>
            <a:r>
              <a:rPr lang="fr-FR" sz="1800" u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LIEN VERS LE FORMULAIRE : </a:t>
            </a:r>
            <a:r>
              <a:rPr lang="fr-FR" sz="2400" dirty="0">
                <a:hlinkClick r:id="rId5"/>
              </a:rPr>
              <a:t>https://cerag.univ-grenoble-alpes.fr/fr/form/vos-activites-de-recherche</a:t>
            </a:r>
            <a:endParaRPr lang="fr-FR" sz="1800" u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  <a:p>
            <a:pPr marL="171450" indent="-171450"/>
            <a:endParaRPr lang="fr-FR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/>
            <a:r>
              <a:rPr lang="fr-FR" sz="1800" u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PORTFOLIO</a:t>
            </a:r>
          </a:p>
          <a:p>
            <a:pPr marL="0" indent="0">
              <a:buNone/>
            </a:pPr>
            <a:endParaRPr lang="fr-FR" sz="1800" u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  <a:p>
            <a:pPr marL="0" indent="0">
              <a:buNone/>
            </a:pPr>
            <a:endParaRPr lang="fr-FR" sz="1800" u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  <a:p>
            <a:pPr marL="0" indent="0">
              <a:buNone/>
            </a:pPr>
            <a:endParaRPr lang="fr-FR" sz="1800" u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752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8"/>
          <p:cNvSpPr txBox="1">
            <a:spLocks noGrp="1"/>
          </p:cNvSpPr>
          <p:nvPr>
            <p:ph type="title"/>
          </p:nvPr>
        </p:nvSpPr>
        <p:spPr>
          <a:xfrm>
            <a:off x="1661377" y="136022"/>
            <a:ext cx="7396892" cy="5015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/>
            <a:r>
              <a:rPr lang="fr-FR" sz="2800" dirty="0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labo rédige </a:t>
            </a:r>
            <a:r>
              <a:rPr lang="fr-F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documents </a:t>
            </a:r>
            <a:r>
              <a:rPr lang="fr-F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fr-F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b="1" dirty="0">
              <a:solidFill>
                <a:srgbClr val="2E32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2" name="Google Shape;472;p68"/>
          <p:cNvCxnSpPr/>
          <p:nvPr/>
        </p:nvCxnSpPr>
        <p:spPr>
          <a:xfrm>
            <a:off x="1688143" y="772391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E8541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8DCC6440-26C8-4FF5-847C-F4AD2F8CB442}"/>
              </a:ext>
            </a:extLst>
          </p:cNvPr>
          <p:cNvSpPr/>
          <p:nvPr/>
        </p:nvSpPr>
        <p:spPr>
          <a:xfrm rot="5400000" flipH="1">
            <a:off x="-125433" y="4056165"/>
            <a:ext cx="1212768" cy="961901"/>
          </a:xfrm>
          <a:prstGeom prst="rtTriangle">
            <a:avLst/>
          </a:prstGeom>
          <a:solidFill>
            <a:srgbClr val="2E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47B69E1-A425-42A8-A9D4-24FA58A7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31" y="124235"/>
            <a:ext cx="1461370" cy="501592"/>
          </a:xfrm>
          <a:prstGeom prst="rect">
            <a:avLst/>
          </a:prstGeom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E2663B36-A983-4CB1-A48D-0395344DA6E6}"/>
              </a:ext>
            </a:extLst>
          </p:cNvPr>
          <p:cNvSpPr/>
          <p:nvPr/>
        </p:nvSpPr>
        <p:spPr>
          <a:xfrm rot="16200000" flipH="1">
            <a:off x="7704000" y="0"/>
            <a:ext cx="1440000" cy="1440000"/>
          </a:xfrm>
          <a:prstGeom prst="rtTriangle">
            <a:avLst/>
          </a:prstGeom>
          <a:solidFill>
            <a:srgbClr val="E85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140D66-EC33-48BF-B016-E47D91BFD90B}"/>
              </a:ext>
            </a:extLst>
          </p:cNvPr>
          <p:cNvCxnSpPr>
            <a:cxnSpLocks/>
          </p:cNvCxnSpPr>
          <p:nvPr/>
        </p:nvCxnSpPr>
        <p:spPr>
          <a:xfrm>
            <a:off x="0" y="3848539"/>
            <a:ext cx="1068779" cy="1294961"/>
          </a:xfrm>
          <a:prstGeom prst="line">
            <a:avLst/>
          </a:prstGeom>
          <a:ln w="38100">
            <a:solidFill>
              <a:srgbClr val="2E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1ABFA9C-27DF-4714-8F37-E06A3DFDAF4F}"/>
              </a:ext>
            </a:extLst>
          </p:cNvPr>
          <p:cNvCxnSpPr>
            <a:cxnSpLocks/>
          </p:cNvCxnSpPr>
          <p:nvPr/>
        </p:nvCxnSpPr>
        <p:spPr>
          <a:xfrm>
            <a:off x="7704000" y="122741"/>
            <a:ext cx="1354269" cy="1317259"/>
          </a:xfrm>
          <a:prstGeom prst="line">
            <a:avLst/>
          </a:prstGeom>
          <a:ln w="38100">
            <a:solidFill>
              <a:srgbClr val="E85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9EE37E-5AF1-4A21-A033-0D26AEB23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893" y="907171"/>
            <a:ext cx="8312728" cy="3558495"/>
          </a:xfrm>
        </p:spPr>
        <p:txBody>
          <a:bodyPr/>
          <a:lstStyle/>
          <a:p>
            <a:pPr marL="139700" indent="0">
              <a:buNone/>
            </a:pPr>
            <a:r>
              <a:rPr lang="fr-FR" sz="1800" dirty="0">
                <a:solidFill>
                  <a:srgbClr val="E854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Données de caractérisations. Pour l’unité.</a:t>
            </a:r>
          </a:p>
          <a:p>
            <a:pPr marL="139700" indent="0">
              <a:buNone/>
            </a:pP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Documents d’auto-évaluation (DAE) en 4 parties </a:t>
            </a:r>
            <a:b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1. Présentation du labo</a:t>
            </a:r>
            <a:b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2. Portfolio avec preuves (labo, dont axes).</a:t>
            </a:r>
          </a:p>
          <a:p>
            <a:pPr marL="139700" indent="0">
              <a:buNone/>
            </a:pP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3. Autoévaluation du bilan (par axe et pour l’unité)</a:t>
            </a:r>
          </a:p>
          <a:p>
            <a:pPr marL="139700" indent="0">
              <a:buNone/>
            </a:pP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4. Trajectoire (projection mandat suivant). Par axe et pour l’unité</a:t>
            </a:r>
          </a:p>
          <a:p>
            <a:pPr marL="139700" indent="0">
              <a:buNone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fr-FR" sz="1800" dirty="0">
                <a:solidFill>
                  <a:srgbClr val="E854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139700" indent="0">
              <a:buNone/>
            </a:pPr>
            <a:r>
              <a:rPr lang="fr-FR" sz="1800" dirty="0">
                <a:solidFill>
                  <a:srgbClr val="E854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139700" indent="0">
              <a:buNone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fr-FR" sz="1800" dirty="0"/>
              <a:t>	</a:t>
            </a:r>
          </a:p>
          <a:p>
            <a:pPr marL="139700" indent="0">
              <a:buNone/>
            </a:pPr>
            <a:endParaRPr lang="fr-FR" sz="1800" b="1" dirty="0"/>
          </a:p>
          <a:p>
            <a:pPr marL="596900" lvl="1" indent="0">
              <a:buNone/>
            </a:pPr>
            <a:r>
              <a:rPr lang="fr-FR" sz="1800" dirty="0"/>
              <a:t>			</a:t>
            </a:r>
          </a:p>
          <a:p>
            <a:pPr marL="139700" indent="0">
              <a:buNone/>
            </a:pPr>
            <a:endParaRPr lang="fr-FR" sz="1800" dirty="0"/>
          </a:p>
          <a:p>
            <a:pPr marL="139700" indent="0">
              <a:buNone/>
            </a:pPr>
            <a:endParaRPr lang="fr-FR" sz="1800" dirty="0"/>
          </a:p>
          <a:p>
            <a:pPr marL="139700" indent="0">
              <a:buNone/>
            </a:pPr>
            <a:r>
              <a:rPr lang="fr-FR" sz="1800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75F361-FC92-935A-96B8-6E16F2A61A52}"/>
              </a:ext>
            </a:extLst>
          </p:cNvPr>
          <p:cNvSpPr txBox="1"/>
          <p:nvPr/>
        </p:nvSpPr>
        <p:spPr>
          <a:xfrm>
            <a:off x="2265947" y="4572638"/>
            <a:ext cx="5305927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Période du 01/01/2019 au 31/12/2024</a:t>
            </a:r>
          </a:p>
        </p:txBody>
      </p:sp>
    </p:spTree>
    <p:extLst>
      <p:ext uri="{BB962C8B-B14F-4D97-AF65-F5344CB8AC3E}">
        <p14:creationId xmlns:p14="http://schemas.microsoft.com/office/powerpoint/2010/main" val="273454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8"/>
          <p:cNvSpPr txBox="1">
            <a:spLocks noGrp="1"/>
          </p:cNvSpPr>
          <p:nvPr>
            <p:ph type="title"/>
          </p:nvPr>
        </p:nvSpPr>
        <p:spPr>
          <a:xfrm>
            <a:off x="1747108" y="243152"/>
            <a:ext cx="7396892" cy="5015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Les informations dont nous avons besoin :</a:t>
            </a:r>
            <a:b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b="1" dirty="0">
              <a:solidFill>
                <a:srgbClr val="2E32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2" name="Google Shape;472;p68"/>
          <p:cNvCxnSpPr/>
          <p:nvPr/>
        </p:nvCxnSpPr>
        <p:spPr>
          <a:xfrm>
            <a:off x="1688143" y="772391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E8541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8DCC6440-26C8-4FF5-847C-F4AD2F8CB442}"/>
              </a:ext>
            </a:extLst>
          </p:cNvPr>
          <p:cNvSpPr/>
          <p:nvPr/>
        </p:nvSpPr>
        <p:spPr>
          <a:xfrm rot="5400000" flipH="1">
            <a:off x="-125433" y="4056165"/>
            <a:ext cx="1212768" cy="961901"/>
          </a:xfrm>
          <a:prstGeom prst="rtTriangle">
            <a:avLst/>
          </a:prstGeom>
          <a:solidFill>
            <a:srgbClr val="2E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47B69E1-A425-42A8-A9D4-24FA58A7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31" y="124235"/>
            <a:ext cx="1461370" cy="501592"/>
          </a:xfrm>
          <a:prstGeom prst="rect">
            <a:avLst/>
          </a:prstGeom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E2663B36-A983-4CB1-A48D-0395344DA6E6}"/>
              </a:ext>
            </a:extLst>
          </p:cNvPr>
          <p:cNvSpPr/>
          <p:nvPr/>
        </p:nvSpPr>
        <p:spPr>
          <a:xfrm rot="16200000" flipH="1">
            <a:off x="7704000" y="0"/>
            <a:ext cx="1440000" cy="1440000"/>
          </a:xfrm>
          <a:prstGeom prst="rtTriangle">
            <a:avLst/>
          </a:prstGeom>
          <a:solidFill>
            <a:srgbClr val="E85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140D66-EC33-48BF-B016-E47D91BFD90B}"/>
              </a:ext>
            </a:extLst>
          </p:cNvPr>
          <p:cNvCxnSpPr>
            <a:cxnSpLocks/>
          </p:cNvCxnSpPr>
          <p:nvPr/>
        </p:nvCxnSpPr>
        <p:spPr>
          <a:xfrm>
            <a:off x="0" y="3848539"/>
            <a:ext cx="1068779" cy="1294961"/>
          </a:xfrm>
          <a:prstGeom prst="line">
            <a:avLst/>
          </a:prstGeom>
          <a:ln w="38100">
            <a:solidFill>
              <a:srgbClr val="2E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1ABFA9C-27DF-4714-8F37-E06A3DFDAF4F}"/>
              </a:ext>
            </a:extLst>
          </p:cNvPr>
          <p:cNvCxnSpPr>
            <a:cxnSpLocks/>
          </p:cNvCxnSpPr>
          <p:nvPr/>
        </p:nvCxnSpPr>
        <p:spPr>
          <a:xfrm>
            <a:off x="7704000" y="122741"/>
            <a:ext cx="1354269" cy="1317259"/>
          </a:xfrm>
          <a:prstGeom prst="line">
            <a:avLst/>
          </a:prstGeom>
          <a:ln w="38100">
            <a:solidFill>
              <a:srgbClr val="E85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9EE37E-5AF1-4A21-A033-0D26AEB23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72" y="1389331"/>
            <a:ext cx="8312728" cy="3106688"/>
          </a:xfrm>
        </p:spPr>
        <p:txBody>
          <a:bodyPr/>
          <a:lstStyle/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Projection thématiques des EC à 3 ans</a:t>
            </a:r>
            <a:endParaRPr lang="fr-FR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F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Axes : Collecte et relance </a:t>
            </a:r>
            <a:b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		Central : </a:t>
            </a:r>
            <a:r>
              <a:rPr lang="fr-FR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Pré-analyse</a:t>
            </a:r>
            <a: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AG : discussion</a:t>
            </a:r>
          </a:p>
          <a:p>
            <a:pPr marL="139700" indent="0">
              <a:buNone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Données HAL (publications et autres) &gt; </a:t>
            </a:r>
            <a:r>
              <a:rPr lang="fr-FR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Lorenzo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Données biographiques &gt; </a:t>
            </a:r>
            <a:r>
              <a:rPr lang="fr-FR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échéance 6 janvier 2025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</a:p>
          <a:p>
            <a:pPr marL="139700" indent="0">
              <a:buNone/>
            </a:pPr>
            <a:r>
              <a:rPr lang="fr-FR" sz="1800" dirty="0"/>
              <a:t>	</a:t>
            </a:r>
          </a:p>
          <a:p>
            <a:pPr marL="139700" indent="0">
              <a:buNone/>
            </a:pPr>
            <a:endParaRPr lang="fr-FR" sz="1800" b="1" dirty="0"/>
          </a:p>
          <a:p>
            <a:pPr marL="596900" lvl="1" indent="0">
              <a:buNone/>
            </a:pPr>
            <a:r>
              <a:rPr lang="fr-FR" sz="1800" dirty="0"/>
              <a:t>			</a:t>
            </a:r>
          </a:p>
          <a:p>
            <a:pPr marL="139700" indent="0">
              <a:buNone/>
            </a:pPr>
            <a:endParaRPr lang="fr-FR" sz="1800" dirty="0"/>
          </a:p>
          <a:p>
            <a:pPr marL="139700" indent="0">
              <a:buNone/>
            </a:pPr>
            <a:endParaRPr lang="fr-FR" sz="1800" dirty="0"/>
          </a:p>
          <a:p>
            <a:pPr marL="139700" indent="0">
              <a:buNone/>
            </a:pPr>
            <a:r>
              <a:rPr lang="fr-F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21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8"/>
          <p:cNvSpPr txBox="1">
            <a:spLocks noGrp="1"/>
          </p:cNvSpPr>
          <p:nvPr>
            <p:ph type="body" idx="1"/>
          </p:nvPr>
        </p:nvSpPr>
        <p:spPr>
          <a:xfrm>
            <a:off x="997308" y="1288832"/>
            <a:ext cx="7682782" cy="3228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Rédaction en chef</a:t>
            </a:r>
          </a:p>
          <a:p>
            <a:pPr marL="171450" indent="-171450"/>
            <a:r>
              <a:rPr lang="fr-FR" sz="180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Rédaction associée, membre d’un comité de rédaction</a:t>
            </a:r>
          </a:p>
          <a:p>
            <a:pPr marL="171450" indent="-17145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Rédaction invitée cad coordination d’un numéro spécial</a:t>
            </a:r>
          </a:p>
          <a:p>
            <a:pPr marL="171450" indent="-171450"/>
            <a:r>
              <a:rPr lang="fr-FR" sz="180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Direction de collection : </a:t>
            </a:r>
            <a:r>
              <a:rPr lang="fr-FR" sz="1800" u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attention, ce n’est pas coordination d’un ouvrage</a:t>
            </a:r>
          </a:p>
          <a:p>
            <a:pPr marL="171450" indent="-171450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/>
            <a:r>
              <a:rPr lang="fr-FR" sz="1800" u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Attention : pas « membre d’un comité scientifique »</a:t>
            </a:r>
            <a:endParaRPr sz="1800" u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</p:txBody>
      </p:sp>
      <p:sp>
        <p:nvSpPr>
          <p:cNvPr id="470" name="Google Shape;470;p68"/>
          <p:cNvSpPr txBox="1">
            <a:spLocks noGrp="1"/>
          </p:cNvSpPr>
          <p:nvPr>
            <p:ph type="title"/>
          </p:nvPr>
        </p:nvSpPr>
        <p:spPr>
          <a:xfrm>
            <a:off x="1637155" y="91148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Responsabilités</a:t>
            </a:r>
            <a:r>
              <a:rPr lang="en" dirty="0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dirty="0" err="1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éditoriales</a:t>
            </a:r>
            <a:endParaRPr b="1" dirty="0">
              <a:solidFill>
                <a:srgbClr val="2E32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2" name="Google Shape;472;p68"/>
          <p:cNvCxnSpPr/>
          <p:nvPr/>
        </p:nvCxnSpPr>
        <p:spPr>
          <a:xfrm>
            <a:off x="1743455" y="697772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E8541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8DCC6440-26C8-4FF5-847C-F4AD2F8CB442}"/>
              </a:ext>
            </a:extLst>
          </p:cNvPr>
          <p:cNvSpPr/>
          <p:nvPr/>
        </p:nvSpPr>
        <p:spPr>
          <a:xfrm rot="5400000" flipH="1">
            <a:off x="0" y="3703500"/>
            <a:ext cx="1440000" cy="1440000"/>
          </a:xfrm>
          <a:prstGeom prst="rtTriangle">
            <a:avLst/>
          </a:prstGeom>
          <a:solidFill>
            <a:srgbClr val="2E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47B69E1-A425-42A8-A9D4-24FA58A7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31" y="124235"/>
            <a:ext cx="1461370" cy="501592"/>
          </a:xfrm>
          <a:prstGeom prst="rect">
            <a:avLst/>
          </a:prstGeom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E2663B36-A983-4CB1-A48D-0395344DA6E6}"/>
              </a:ext>
            </a:extLst>
          </p:cNvPr>
          <p:cNvSpPr/>
          <p:nvPr/>
        </p:nvSpPr>
        <p:spPr>
          <a:xfrm rot="16200000" flipH="1">
            <a:off x="7704000" y="0"/>
            <a:ext cx="1440000" cy="1440000"/>
          </a:xfrm>
          <a:prstGeom prst="rtTriangle">
            <a:avLst/>
          </a:prstGeom>
          <a:solidFill>
            <a:srgbClr val="E85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140D66-EC33-48BF-B016-E47D91BFD90B}"/>
              </a:ext>
            </a:extLst>
          </p:cNvPr>
          <p:cNvCxnSpPr>
            <a:cxnSpLocks/>
          </p:cNvCxnSpPr>
          <p:nvPr/>
        </p:nvCxnSpPr>
        <p:spPr>
          <a:xfrm>
            <a:off x="-55312" y="3520785"/>
            <a:ext cx="1743455" cy="1700645"/>
          </a:xfrm>
          <a:prstGeom prst="line">
            <a:avLst/>
          </a:prstGeom>
          <a:ln w="38100">
            <a:solidFill>
              <a:srgbClr val="2E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1ABFA9C-27DF-4714-8F37-E06A3DFDAF4F}"/>
              </a:ext>
            </a:extLst>
          </p:cNvPr>
          <p:cNvCxnSpPr>
            <a:cxnSpLocks/>
          </p:cNvCxnSpPr>
          <p:nvPr/>
        </p:nvCxnSpPr>
        <p:spPr>
          <a:xfrm>
            <a:off x="7446795" y="-77931"/>
            <a:ext cx="1743455" cy="1700645"/>
          </a:xfrm>
          <a:prstGeom prst="line">
            <a:avLst/>
          </a:prstGeom>
          <a:ln w="38100">
            <a:solidFill>
              <a:srgbClr val="E85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2A1577E-FFC3-20FB-444C-525B30A77A4D}"/>
              </a:ext>
            </a:extLst>
          </p:cNvPr>
          <p:cNvSpPr txBox="1"/>
          <p:nvPr/>
        </p:nvSpPr>
        <p:spPr>
          <a:xfrm>
            <a:off x="2265947" y="4572638"/>
            <a:ext cx="5305927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RAPPEL Période du 01/01/2019 au 31/12/2024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8"/>
          <p:cNvSpPr txBox="1">
            <a:spLocks noGrp="1"/>
          </p:cNvSpPr>
          <p:nvPr>
            <p:ph type="title"/>
          </p:nvPr>
        </p:nvSpPr>
        <p:spPr>
          <a:xfrm>
            <a:off x="1057732" y="77815"/>
            <a:ext cx="6784951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" b="1" dirty="0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nstances de pilotage de la recherche</a:t>
            </a:r>
            <a:br>
              <a:rPr lang="en" b="1" dirty="0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b="1" dirty="0">
              <a:solidFill>
                <a:srgbClr val="2E32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2" name="Google Shape;472;p68"/>
          <p:cNvCxnSpPr/>
          <p:nvPr/>
        </p:nvCxnSpPr>
        <p:spPr>
          <a:xfrm>
            <a:off x="1743455" y="697772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E8541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8DCC6440-26C8-4FF5-847C-F4AD2F8CB442}"/>
              </a:ext>
            </a:extLst>
          </p:cNvPr>
          <p:cNvSpPr/>
          <p:nvPr/>
        </p:nvSpPr>
        <p:spPr>
          <a:xfrm rot="5400000" flipH="1">
            <a:off x="0" y="3703500"/>
            <a:ext cx="1440000" cy="1440000"/>
          </a:xfrm>
          <a:prstGeom prst="rtTriangle">
            <a:avLst/>
          </a:prstGeom>
          <a:solidFill>
            <a:srgbClr val="E85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47B69E1-A425-42A8-A9D4-24FA58A7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31" y="124235"/>
            <a:ext cx="853479" cy="292943"/>
          </a:xfrm>
          <a:prstGeom prst="rect">
            <a:avLst/>
          </a:prstGeom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E2663B36-A983-4CB1-A48D-0395344DA6E6}"/>
              </a:ext>
            </a:extLst>
          </p:cNvPr>
          <p:cNvSpPr/>
          <p:nvPr/>
        </p:nvSpPr>
        <p:spPr>
          <a:xfrm rot="16200000" flipH="1">
            <a:off x="7704000" y="0"/>
            <a:ext cx="1440000" cy="1440000"/>
          </a:xfrm>
          <a:prstGeom prst="rtTriangle">
            <a:avLst/>
          </a:prstGeom>
          <a:solidFill>
            <a:srgbClr val="2E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140D66-EC33-48BF-B016-E47D91BFD90B}"/>
              </a:ext>
            </a:extLst>
          </p:cNvPr>
          <p:cNvCxnSpPr>
            <a:cxnSpLocks/>
          </p:cNvCxnSpPr>
          <p:nvPr/>
        </p:nvCxnSpPr>
        <p:spPr>
          <a:xfrm>
            <a:off x="-55312" y="3520785"/>
            <a:ext cx="1743455" cy="1700645"/>
          </a:xfrm>
          <a:prstGeom prst="line">
            <a:avLst/>
          </a:prstGeom>
          <a:ln w="38100">
            <a:solidFill>
              <a:srgbClr val="E85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1ABFA9C-27DF-4714-8F37-E06A3DFDAF4F}"/>
              </a:ext>
            </a:extLst>
          </p:cNvPr>
          <p:cNvCxnSpPr>
            <a:cxnSpLocks/>
          </p:cNvCxnSpPr>
          <p:nvPr/>
        </p:nvCxnSpPr>
        <p:spPr>
          <a:xfrm>
            <a:off x="7446795" y="-77931"/>
            <a:ext cx="1743455" cy="1700645"/>
          </a:xfrm>
          <a:prstGeom prst="line">
            <a:avLst/>
          </a:prstGeom>
          <a:ln w="38100">
            <a:solidFill>
              <a:srgbClr val="2E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205A9FF-CBD6-B0D1-FB1B-B80D91DE81F7}"/>
              </a:ext>
            </a:extLst>
          </p:cNvPr>
          <p:cNvSpPr txBox="1"/>
          <p:nvPr/>
        </p:nvSpPr>
        <p:spPr>
          <a:xfrm>
            <a:off x="2265947" y="4572638"/>
            <a:ext cx="5305927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RAPPEL Période du 01/01/2019 au 31/12/2024</a:t>
            </a:r>
          </a:p>
        </p:txBody>
      </p:sp>
      <p:sp>
        <p:nvSpPr>
          <p:cNvPr id="7" name="Google Shape;471;p68">
            <a:extLst>
              <a:ext uri="{FF2B5EF4-FFF2-40B4-BE49-F238E27FC236}">
                <a16:creationId xmlns:a16="http://schemas.microsoft.com/office/drawing/2014/main" id="{F4BCC1E3-8FF8-5269-2A95-514E530E16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6415" y="880488"/>
            <a:ext cx="7682782" cy="3228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Rôle dans une association de recherche académique </a:t>
            </a:r>
          </a:p>
          <a:p>
            <a:pPr marL="171450" indent="-17145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180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ôle dans des instances de pilotage de la recherche </a:t>
            </a:r>
            <a:r>
              <a:rPr lang="fr-FR" sz="1800" u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ou du CNU</a:t>
            </a:r>
            <a:r>
              <a:rPr lang="fr-FR" sz="180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. Par exemple : </a:t>
            </a:r>
          </a:p>
          <a:p>
            <a:pPr marL="628650" lvl="1" indent="-17145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Auprès de l’HCERES, l’ANR, Autre ?</a:t>
            </a:r>
          </a:p>
          <a:p>
            <a:pPr marL="628650" lvl="1" indent="-171450"/>
            <a:r>
              <a:rPr lang="fr-FR" sz="180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Des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PEPR, LABEX  </a:t>
            </a:r>
          </a:p>
          <a:p>
            <a:pPr marL="628650" lvl="1" indent="-171450"/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D’autres programmes de recherche  </a:t>
            </a:r>
          </a:p>
          <a:p>
            <a:pPr marL="628650" lvl="1" indent="-171450"/>
            <a:r>
              <a:rPr lang="fr-FR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De chaires </a:t>
            </a: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/>
            <a:r>
              <a:rPr lang="fr-FR" sz="1800" dirty="0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1800" u="none" dirty="0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ôle dans les instances de gouvernance de la recherche UGA / INP (commission recherche, conseil scientifique, direction de pôle, SFR, </a:t>
            </a:r>
            <a:r>
              <a:rPr lang="fr-FR" sz="1800" u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EDSG</a:t>
            </a:r>
            <a:r>
              <a:rPr lang="fr-FR" sz="1800" u="none" dirty="0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, </a:t>
            </a:r>
            <a:r>
              <a:rPr lang="fr-FR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collège doctoral </a:t>
            </a:r>
            <a:r>
              <a:rPr lang="fr-FR" sz="1800" u="none" dirty="0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…)</a:t>
            </a:r>
          </a:p>
          <a:p>
            <a:pPr marL="171450" indent="-171450"/>
            <a:r>
              <a:rPr lang="fr-FR" sz="1800" dirty="0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Rôle dans les programmes de l’UGA / INP (</a:t>
            </a:r>
            <a:r>
              <a:rPr lang="fr-FR" sz="1800" dirty="0" err="1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</a:t>
            </a:r>
            <a:r>
              <a:rPr lang="fr-FR" sz="1800" dirty="0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!, </a:t>
            </a:r>
            <a:r>
              <a:rPr lang="fr-FR" sz="1800" dirty="0" err="1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</a:t>
            </a:r>
            <a:r>
              <a:rPr lang="fr-FR" sz="1800" dirty="0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fr-FR" sz="1800" dirty="0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MIAI</a:t>
            </a:r>
            <a:r>
              <a:rPr lang="fr-FR" sz="1800" dirty="0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 marL="0" indent="0">
              <a:buNone/>
            </a:pPr>
            <a:endParaRPr lang="fr-FR" sz="1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4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8"/>
          <p:cNvSpPr txBox="1">
            <a:spLocks noGrp="1"/>
          </p:cNvSpPr>
          <p:nvPr>
            <p:ph type="title"/>
          </p:nvPr>
        </p:nvSpPr>
        <p:spPr>
          <a:xfrm>
            <a:off x="1637154" y="91148"/>
            <a:ext cx="6255561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Partenariats</a:t>
            </a:r>
            <a:r>
              <a:rPr lang="en" b="1" dirty="0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avec des </a:t>
            </a:r>
            <a:r>
              <a:rPr lang="en" dirty="0" err="1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acteurs</a:t>
            </a:r>
            <a:r>
              <a:rPr lang="en" b="1" dirty="0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publics et </a:t>
            </a:r>
            <a:r>
              <a:rPr lang="en" b="1" dirty="0" err="1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privés</a:t>
            </a:r>
            <a:endParaRPr b="1" dirty="0">
              <a:solidFill>
                <a:srgbClr val="2E32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2" name="Google Shape;472;p68"/>
          <p:cNvCxnSpPr/>
          <p:nvPr/>
        </p:nvCxnSpPr>
        <p:spPr>
          <a:xfrm>
            <a:off x="1743455" y="697772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E8541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8DCC6440-26C8-4FF5-847C-F4AD2F8CB442}"/>
              </a:ext>
            </a:extLst>
          </p:cNvPr>
          <p:cNvSpPr/>
          <p:nvPr/>
        </p:nvSpPr>
        <p:spPr>
          <a:xfrm rot="5400000" flipH="1">
            <a:off x="0" y="3703500"/>
            <a:ext cx="1440000" cy="1440000"/>
          </a:xfrm>
          <a:prstGeom prst="rtTriangle">
            <a:avLst/>
          </a:prstGeom>
          <a:solidFill>
            <a:srgbClr val="E85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47B69E1-A425-42A8-A9D4-24FA58A7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31" y="124235"/>
            <a:ext cx="1461370" cy="501592"/>
          </a:xfrm>
          <a:prstGeom prst="rect">
            <a:avLst/>
          </a:prstGeom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E2663B36-A983-4CB1-A48D-0395344DA6E6}"/>
              </a:ext>
            </a:extLst>
          </p:cNvPr>
          <p:cNvSpPr/>
          <p:nvPr/>
        </p:nvSpPr>
        <p:spPr>
          <a:xfrm rot="16200000" flipH="1">
            <a:off x="7704000" y="0"/>
            <a:ext cx="1440000" cy="1440000"/>
          </a:xfrm>
          <a:prstGeom prst="rtTriangle">
            <a:avLst/>
          </a:prstGeom>
          <a:solidFill>
            <a:srgbClr val="2E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140D66-EC33-48BF-B016-E47D91BFD90B}"/>
              </a:ext>
            </a:extLst>
          </p:cNvPr>
          <p:cNvCxnSpPr>
            <a:cxnSpLocks/>
          </p:cNvCxnSpPr>
          <p:nvPr/>
        </p:nvCxnSpPr>
        <p:spPr>
          <a:xfrm>
            <a:off x="-55312" y="3520785"/>
            <a:ext cx="1743455" cy="1700645"/>
          </a:xfrm>
          <a:prstGeom prst="line">
            <a:avLst/>
          </a:prstGeom>
          <a:ln w="38100">
            <a:solidFill>
              <a:srgbClr val="E85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1ABFA9C-27DF-4714-8F37-E06A3DFDAF4F}"/>
              </a:ext>
            </a:extLst>
          </p:cNvPr>
          <p:cNvCxnSpPr>
            <a:cxnSpLocks/>
          </p:cNvCxnSpPr>
          <p:nvPr/>
        </p:nvCxnSpPr>
        <p:spPr>
          <a:xfrm>
            <a:off x="7446795" y="-77931"/>
            <a:ext cx="1743455" cy="1700645"/>
          </a:xfrm>
          <a:prstGeom prst="line">
            <a:avLst/>
          </a:prstGeom>
          <a:ln w="38100">
            <a:solidFill>
              <a:srgbClr val="2E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205A9FF-CBD6-B0D1-FB1B-B80D91DE81F7}"/>
              </a:ext>
            </a:extLst>
          </p:cNvPr>
          <p:cNvSpPr txBox="1"/>
          <p:nvPr/>
        </p:nvSpPr>
        <p:spPr>
          <a:xfrm>
            <a:off x="2265947" y="4572638"/>
            <a:ext cx="5305927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RAPPEL Période du 01/01/2019 au 31/12/2024</a:t>
            </a:r>
          </a:p>
        </p:txBody>
      </p:sp>
      <p:sp>
        <p:nvSpPr>
          <p:cNvPr id="7" name="Google Shape;471;p68">
            <a:extLst>
              <a:ext uri="{FF2B5EF4-FFF2-40B4-BE49-F238E27FC236}">
                <a16:creationId xmlns:a16="http://schemas.microsoft.com/office/drawing/2014/main" id="{F4BCC1E3-8FF8-5269-2A95-514E530E16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543" y="1700645"/>
            <a:ext cx="7682782" cy="3228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Conventions de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 (sans financement)</a:t>
            </a:r>
          </a:p>
          <a:p>
            <a:pPr marL="171450" indent="-171450"/>
            <a:r>
              <a:rPr lang="fr-FR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Contrats de recherche hors CIFRE (avec financement) – IRGA, ANR, CDP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IRB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ministère, autres…</a:t>
            </a:r>
            <a:endParaRPr lang="fr-FR" sz="180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  <a:p>
            <a:pPr marL="171450" indent="-171450"/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Thèses CIFRE</a:t>
            </a:r>
          </a:p>
          <a:p>
            <a:pPr marL="171450" indent="-171450"/>
            <a:r>
              <a:rPr lang="fr-FR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Autres modes de collaboration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(expertise, animation de réseaux,…)</a:t>
            </a:r>
            <a:endParaRPr lang="fr-FR" sz="180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395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8"/>
          <p:cNvSpPr txBox="1">
            <a:spLocks noGrp="1"/>
          </p:cNvSpPr>
          <p:nvPr>
            <p:ph type="title"/>
          </p:nvPr>
        </p:nvSpPr>
        <p:spPr>
          <a:xfrm>
            <a:off x="815432" y="40446"/>
            <a:ext cx="7146757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Diffusion des résultats de la recherche</a:t>
            </a:r>
            <a:endParaRPr b="1" dirty="0">
              <a:solidFill>
                <a:srgbClr val="2E32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2" name="Google Shape;472;p68"/>
          <p:cNvCxnSpPr/>
          <p:nvPr/>
        </p:nvCxnSpPr>
        <p:spPr>
          <a:xfrm>
            <a:off x="1743455" y="697772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E8541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8DCC6440-26C8-4FF5-847C-F4AD2F8CB442}"/>
              </a:ext>
            </a:extLst>
          </p:cNvPr>
          <p:cNvSpPr/>
          <p:nvPr/>
        </p:nvSpPr>
        <p:spPr>
          <a:xfrm rot="5400000" flipH="1">
            <a:off x="0" y="3703500"/>
            <a:ext cx="1440000" cy="1440000"/>
          </a:xfrm>
          <a:prstGeom prst="rtTriangle">
            <a:avLst/>
          </a:prstGeom>
          <a:solidFill>
            <a:srgbClr val="E85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47B69E1-A425-42A8-A9D4-24FA58A7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31" y="124235"/>
            <a:ext cx="730684" cy="250796"/>
          </a:xfrm>
          <a:prstGeom prst="rect">
            <a:avLst/>
          </a:prstGeom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E2663B36-A983-4CB1-A48D-0395344DA6E6}"/>
              </a:ext>
            </a:extLst>
          </p:cNvPr>
          <p:cNvSpPr/>
          <p:nvPr/>
        </p:nvSpPr>
        <p:spPr>
          <a:xfrm rot="16200000" flipH="1">
            <a:off x="7704000" y="0"/>
            <a:ext cx="1440000" cy="1440000"/>
          </a:xfrm>
          <a:prstGeom prst="rtTriangle">
            <a:avLst/>
          </a:prstGeom>
          <a:solidFill>
            <a:srgbClr val="2E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140D66-EC33-48BF-B016-E47D91BFD90B}"/>
              </a:ext>
            </a:extLst>
          </p:cNvPr>
          <p:cNvCxnSpPr>
            <a:cxnSpLocks/>
          </p:cNvCxnSpPr>
          <p:nvPr/>
        </p:nvCxnSpPr>
        <p:spPr>
          <a:xfrm>
            <a:off x="-55312" y="3520785"/>
            <a:ext cx="1743455" cy="1700645"/>
          </a:xfrm>
          <a:prstGeom prst="line">
            <a:avLst/>
          </a:prstGeom>
          <a:ln w="38100">
            <a:solidFill>
              <a:srgbClr val="E85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1ABFA9C-27DF-4714-8F37-E06A3DFDAF4F}"/>
              </a:ext>
            </a:extLst>
          </p:cNvPr>
          <p:cNvCxnSpPr>
            <a:cxnSpLocks/>
          </p:cNvCxnSpPr>
          <p:nvPr/>
        </p:nvCxnSpPr>
        <p:spPr>
          <a:xfrm>
            <a:off x="7446795" y="-77931"/>
            <a:ext cx="1743455" cy="1700645"/>
          </a:xfrm>
          <a:prstGeom prst="line">
            <a:avLst/>
          </a:prstGeom>
          <a:ln w="38100">
            <a:solidFill>
              <a:srgbClr val="2E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205A9FF-CBD6-B0D1-FB1B-B80D91DE81F7}"/>
              </a:ext>
            </a:extLst>
          </p:cNvPr>
          <p:cNvSpPr txBox="1"/>
          <p:nvPr/>
        </p:nvSpPr>
        <p:spPr>
          <a:xfrm>
            <a:off x="2265947" y="4572638"/>
            <a:ext cx="5305927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RAPPEL Période du 01/01/2019 au 31/12/2024</a:t>
            </a:r>
          </a:p>
        </p:txBody>
      </p:sp>
      <p:sp>
        <p:nvSpPr>
          <p:cNvPr id="7" name="Google Shape;471;p68">
            <a:extLst>
              <a:ext uri="{FF2B5EF4-FFF2-40B4-BE49-F238E27FC236}">
                <a16:creationId xmlns:a16="http://schemas.microsoft.com/office/drawing/2014/main" id="{F4BCC1E3-8FF8-5269-2A95-514E530E16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1218" y="1021056"/>
            <a:ext cx="7682782" cy="3228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Produits issus de la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 (hors publications : jeux, brevets, création de normes, création d’entreprises)</a:t>
            </a:r>
          </a:p>
          <a:p>
            <a:pPr marL="0" indent="0">
              <a:buNone/>
            </a:pPr>
            <a:endParaRPr lang="fr-F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/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Expériences significatives de diffusion auprès des acteurs du monde social, économique, culturel et politique ? (vidéos FNEGE, XERFI Canal, Rapports d’expertise, conférences auprès des pro,…)</a:t>
            </a:r>
          </a:p>
          <a:p>
            <a:pPr marL="0" indent="0">
              <a:buNone/>
            </a:pPr>
            <a:endParaRPr lang="fr-F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/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Expériences significatives de diffusion auprès du public scolaire ?</a:t>
            </a:r>
          </a:p>
          <a:p>
            <a:pPr marL="0" indent="0">
              <a:buNone/>
            </a:pPr>
            <a:endParaRPr lang="fr-F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/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Expériences significatives de diffusion auprès du grand public ? (Emission de radio, science participative, article de presse, </a:t>
            </a:r>
            <a:r>
              <a:rPr lang="fr-FR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fête de la science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 marL="0" indent="0">
              <a:buNone/>
            </a:pPr>
            <a:endParaRPr lang="fr-F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0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8"/>
          <p:cNvSpPr txBox="1">
            <a:spLocks noGrp="1"/>
          </p:cNvSpPr>
          <p:nvPr>
            <p:ph type="title"/>
          </p:nvPr>
        </p:nvSpPr>
        <p:spPr>
          <a:xfrm>
            <a:off x="1637154" y="91148"/>
            <a:ext cx="6255561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Animation de la recherche</a:t>
            </a:r>
            <a:endParaRPr b="1" dirty="0">
              <a:solidFill>
                <a:srgbClr val="2E32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2" name="Google Shape;472;p68"/>
          <p:cNvCxnSpPr/>
          <p:nvPr/>
        </p:nvCxnSpPr>
        <p:spPr>
          <a:xfrm>
            <a:off x="1743455" y="697772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E8541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8DCC6440-26C8-4FF5-847C-F4AD2F8CB442}"/>
              </a:ext>
            </a:extLst>
          </p:cNvPr>
          <p:cNvSpPr/>
          <p:nvPr/>
        </p:nvSpPr>
        <p:spPr>
          <a:xfrm rot="5400000" flipH="1">
            <a:off x="0" y="3703500"/>
            <a:ext cx="1440000" cy="1440000"/>
          </a:xfrm>
          <a:prstGeom prst="rtTriangle">
            <a:avLst/>
          </a:prstGeom>
          <a:solidFill>
            <a:srgbClr val="E85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47B69E1-A425-42A8-A9D4-24FA58A7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31" y="124235"/>
            <a:ext cx="1461370" cy="501592"/>
          </a:xfrm>
          <a:prstGeom prst="rect">
            <a:avLst/>
          </a:prstGeom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E2663B36-A983-4CB1-A48D-0395344DA6E6}"/>
              </a:ext>
            </a:extLst>
          </p:cNvPr>
          <p:cNvSpPr/>
          <p:nvPr/>
        </p:nvSpPr>
        <p:spPr>
          <a:xfrm rot="16200000" flipH="1">
            <a:off x="7704000" y="0"/>
            <a:ext cx="1440000" cy="1440000"/>
          </a:xfrm>
          <a:prstGeom prst="rtTriangle">
            <a:avLst/>
          </a:prstGeom>
          <a:solidFill>
            <a:srgbClr val="2E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140D66-EC33-48BF-B016-E47D91BFD90B}"/>
              </a:ext>
            </a:extLst>
          </p:cNvPr>
          <p:cNvCxnSpPr>
            <a:cxnSpLocks/>
          </p:cNvCxnSpPr>
          <p:nvPr/>
        </p:nvCxnSpPr>
        <p:spPr>
          <a:xfrm>
            <a:off x="-55312" y="3520785"/>
            <a:ext cx="1743455" cy="1700645"/>
          </a:xfrm>
          <a:prstGeom prst="line">
            <a:avLst/>
          </a:prstGeom>
          <a:ln w="38100">
            <a:solidFill>
              <a:srgbClr val="E85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1ABFA9C-27DF-4714-8F37-E06A3DFDAF4F}"/>
              </a:ext>
            </a:extLst>
          </p:cNvPr>
          <p:cNvCxnSpPr>
            <a:cxnSpLocks/>
          </p:cNvCxnSpPr>
          <p:nvPr/>
        </p:nvCxnSpPr>
        <p:spPr>
          <a:xfrm>
            <a:off x="7446795" y="-77931"/>
            <a:ext cx="1743455" cy="1700645"/>
          </a:xfrm>
          <a:prstGeom prst="line">
            <a:avLst/>
          </a:prstGeom>
          <a:ln w="38100">
            <a:solidFill>
              <a:srgbClr val="2E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205A9FF-CBD6-B0D1-FB1B-B80D91DE81F7}"/>
              </a:ext>
            </a:extLst>
          </p:cNvPr>
          <p:cNvSpPr txBox="1"/>
          <p:nvPr/>
        </p:nvSpPr>
        <p:spPr>
          <a:xfrm>
            <a:off x="2265947" y="4572638"/>
            <a:ext cx="5305927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RAPPEL Période du 01/01/2019 au 31/12/2024</a:t>
            </a:r>
          </a:p>
        </p:txBody>
      </p:sp>
      <p:sp>
        <p:nvSpPr>
          <p:cNvPr id="7" name="Google Shape;471;p68">
            <a:extLst>
              <a:ext uri="{FF2B5EF4-FFF2-40B4-BE49-F238E27FC236}">
                <a16:creationId xmlns:a16="http://schemas.microsoft.com/office/drawing/2014/main" id="{F4BCC1E3-8FF8-5269-2A95-514E530E16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7789" y="1265773"/>
            <a:ext cx="7682782" cy="3228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fr-FR" sz="1800" u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  <a:p>
            <a:pPr marL="171450" indent="-171450"/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Chercheur.e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invité.e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(qui, quelle université, de quel pays, pendant combien de temps et quoi ?)</a:t>
            </a:r>
          </a:p>
          <a:p>
            <a:pPr marL="171450" indent="-171450"/>
            <a:endParaRPr lang="fr-FR" sz="1800" u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  <a:p>
            <a:pPr marL="171450" indent="-171450"/>
            <a:r>
              <a:rPr lang="fr-FR" sz="1800" u="none" dirty="0">
                <a:solidFill>
                  <a:srgbClr val="2E324B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Organisation de manifestation scientifique (y compris école d’été, congrès, boot camp, workshop)</a:t>
            </a:r>
          </a:p>
          <a:p>
            <a:pPr marL="0" indent="0">
              <a:buNone/>
            </a:pPr>
            <a:endParaRPr lang="fr-FR" sz="1800" dirty="0">
              <a:solidFill>
                <a:srgbClr val="2E32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1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8"/>
          <p:cNvSpPr txBox="1">
            <a:spLocks noGrp="1"/>
          </p:cNvSpPr>
          <p:nvPr>
            <p:ph type="title"/>
          </p:nvPr>
        </p:nvSpPr>
        <p:spPr>
          <a:xfrm>
            <a:off x="1637154" y="91148"/>
            <a:ext cx="6255561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2E32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Distinction de la recherche</a:t>
            </a:r>
            <a:endParaRPr b="1" dirty="0">
              <a:solidFill>
                <a:srgbClr val="2E32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2" name="Google Shape;472;p68"/>
          <p:cNvCxnSpPr/>
          <p:nvPr/>
        </p:nvCxnSpPr>
        <p:spPr>
          <a:xfrm>
            <a:off x="1743455" y="697772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E8541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8DCC6440-26C8-4FF5-847C-F4AD2F8CB442}"/>
              </a:ext>
            </a:extLst>
          </p:cNvPr>
          <p:cNvSpPr/>
          <p:nvPr/>
        </p:nvSpPr>
        <p:spPr>
          <a:xfrm rot="5400000" flipH="1">
            <a:off x="0" y="3703500"/>
            <a:ext cx="1440000" cy="1440000"/>
          </a:xfrm>
          <a:prstGeom prst="rtTriangle">
            <a:avLst/>
          </a:prstGeom>
          <a:solidFill>
            <a:srgbClr val="E85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47B69E1-A425-42A8-A9D4-24FA58A7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31" y="124235"/>
            <a:ext cx="1461370" cy="501592"/>
          </a:xfrm>
          <a:prstGeom prst="rect">
            <a:avLst/>
          </a:prstGeom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E2663B36-A983-4CB1-A48D-0395344DA6E6}"/>
              </a:ext>
            </a:extLst>
          </p:cNvPr>
          <p:cNvSpPr/>
          <p:nvPr/>
        </p:nvSpPr>
        <p:spPr>
          <a:xfrm rot="16200000" flipH="1">
            <a:off x="7704000" y="0"/>
            <a:ext cx="1440000" cy="1440000"/>
          </a:xfrm>
          <a:prstGeom prst="rtTriangle">
            <a:avLst/>
          </a:prstGeom>
          <a:solidFill>
            <a:srgbClr val="2E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140D66-EC33-48BF-B016-E47D91BFD90B}"/>
              </a:ext>
            </a:extLst>
          </p:cNvPr>
          <p:cNvCxnSpPr>
            <a:cxnSpLocks/>
          </p:cNvCxnSpPr>
          <p:nvPr/>
        </p:nvCxnSpPr>
        <p:spPr>
          <a:xfrm>
            <a:off x="-55312" y="3520785"/>
            <a:ext cx="1743455" cy="1700645"/>
          </a:xfrm>
          <a:prstGeom prst="line">
            <a:avLst/>
          </a:prstGeom>
          <a:ln w="38100">
            <a:solidFill>
              <a:srgbClr val="E85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1ABFA9C-27DF-4714-8F37-E06A3DFDAF4F}"/>
              </a:ext>
            </a:extLst>
          </p:cNvPr>
          <p:cNvCxnSpPr>
            <a:cxnSpLocks/>
          </p:cNvCxnSpPr>
          <p:nvPr/>
        </p:nvCxnSpPr>
        <p:spPr>
          <a:xfrm>
            <a:off x="7446795" y="-77931"/>
            <a:ext cx="1743455" cy="1700645"/>
          </a:xfrm>
          <a:prstGeom prst="line">
            <a:avLst/>
          </a:prstGeom>
          <a:ln w="38100">
            <a:solidFill>
              <a:srgbClr val="2E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205A9FF-CBD6-B0D1-FB1B-B80D91DE81F7}"/>
              </a:ext>
            </a:extLst>
          </p:cNvPr>
          <p:cNvSpPr txBox="1"/>
          <p:nvPr/>
        </p:nvSpPr>
        <p:spPr>
          <a:xfrm>
            <a:off x="2265947" y="4572638"/>
            <a:ext cx="5305927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RAPPEL Période du 01/01/2019 au 31/12/2024</a:t>
            </a:r>
          </a:p>
        </p:txBody>
      </p:sp>
      <p:sp>
        <p:nvSpPr>
          <p:cNvPr id="7" name="Google Shape;471;p68">
            <a:extLst>
              <a:ext uri="{FF2B5EF4-FFF2-40B4-BE49-F238E27FC236}">
                <a16:creationId xmlns:a16="http://schemas.microsoft.com/office/drawing/2014/main" id="{F4BCC1E3-8FF8-5269-2A95-514E530E16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543" y="1700645"/>
            <a:ext cx="7682782" cy="3228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Prix</a:t>
            </a:r>
          </a:p>
          <a:p>
            <a:pPr marL="171450" indent="-171450"/>
            <a:r>
              <a:rPr lang="fr-FR" sz="180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Invitation dans des universités étrangères</a:t>
            </a:r>
          </a:p>
          <a:p>
            <a:pPr marL="0" indent="0">
              <a:buNone/>
            </a:pPr>
            <a:endParaRPr lang="fr-FR" sz="1800" u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  <a:p>
            <a:pPr marL="0" indent="0">
              <a:buNone/>
            </a:pPr>
            <a:endParaRPr lang="fr-FR" sz="1800" u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  <a:p>
            <a:pPr marL="0" indent="0">
              <a:buNone/>
            </a:pPr>
            <a:endParaRPr lang="fr-FR" sz="1800" u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8426262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Grayscale Pitch Deck XL by Slidesgo">
  <a:themeElements>
    <a:clrScheme name="Simple Light">
      <a:dk1>
        <a:srgbClr val="383838"/>
      </a:dk1>
      <a:lt1>
        <a:srgbClr val="EEEEEE"/>
      </a:lt1>
      <a:dk2>
        <a:srgbClr val="DBDBDB"/>
      </a:dk2>
      <a:lt2>
        <a:srgbClr val="929292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588</Words>
  <Application>Microsoft Macintosh PowerPoint</Application>
  <PresentationFormat>Affichage à l'écran (16:9)</PresentationFormat>
  <Paragraphs>91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Calibri</vt:lpstr>
      <vt:lpstr>Didact Gothic</vt:lpstr>
      <vt:lpstr>Julius Sans One</vt:lpstr>
      <vt:lpstr>Questrial</vt:lpstr>
      <vt:lpstr>Cambria</vt:lpstr>
      <vt:lpstr>Arial</vt:lpstr>
      <vt:lpstr>Minimalist Grayscale Pitch Deck XL by Slidesgo</vt:lpstr>
      <vt:lpstr>ZOOM INFO  Collecte des données des EC</vt:lpstr>
      <vt:lpstr>Le labo rédige 2 documents : </vt:lpstr>
      <vt:lpstr>Les informations dont nous avons besoin :  </vt:lpstr>
      <vt:lpstr>Responsabilités éditoriales</vt:lpstr>
      <vt:lpstr>Instances de pilotage de la recherche </vt:lpstr>
      <vt:lpstr>Partenariats avec des acteurs publics et privés</vt:lpstr>
      <vt:lpstr>Diffusion des résultats de la recherche</vt:lpstr>
      <vt:lpstr>Animation de la recherche</vt:lpstr>
      <vt:lpstr>Distinction de la recherche</vt:lpstr>
      <vt:lpstr>Baromètre du temps consacré aux différents volets du métier d’EC</vt:lpstr>
      <vt:lpstr>Nous comptons sur vous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de Présentation du CERAG</dc:title>
  <dc:creator>LORENZO JACQUES</dc:creator>
  <cp:lastModifiedBy>Bérangère Deschamps</cp:lastModifiedBy>
  <cp:revision>19</cp:revision>
  <dcterms:modified xsi:type="dcterms:W3CDTF">2024-12-11T15:15:27Z</dcterms:modified>
</cp:coreProperties>
</file>